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7" r:id="rId2"/>
    <p:sldId id="258" r:id="rId3"/>
    <p:sldId id="259" r:id="rId4"/>
    <p:sldId id="263" r:id="rId5"/>
    <p:sldId id="265" r:id="rId6"/>
    <p:sldId id="291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278" r:id="rId32"/>
    <p:sldId id="309" r:id="rId33"/>
    <p:sldId id="296" r:id="rId34"/>
    <p:sldId id="326" r:id="rId35"/>
    <p:sldId id="331" r:id="rId36"/>
    <p:sldId id="327" r:id="rId37"/>
    <p:sldId id="328" r:id="rId38"/>
    <p:sldId id="329" r:id="rId39"/>
    <p:sldId id="325" r:id="rId40"/>
    <p:sldId id="297" r:id="rId41"/>
    <p:sldId id="298" r:id="rId42"/>
    <p:sldId id="299" r:id="rId43"/>
    <p:sldId id="333" r:id="rId44"/>
    <p:sldId id="300" r:id="rId45"/>
    <p:sldId id="334" r:id="rId46"/>
    <p:sldId id="301" r:id="rId47"/>
    <p:sldId id="302" r:id="rId48"/>
    <p:sldId id="303" r:id="rId49"/>
    <p:sldId id="332" r:id="rId50"/>
    <p:sldId id="304" r:id="rId51"/>
    <p:sldId id="305" r:id="rId52"/>
    <p:sldId id="312" r:id="rId53"/>
    <p:sldId id="313" r:id="rId54"/>
    <p:sldId id="314" r:id="rId55"/>
    <p:sldId id="315" r:id="rId56"/>
    <p:sldId id="324" r:id="rId57"/>
    <p:sldId id="316" r:id="rId58"/>
    <p:sldId id="335" r:id="rId59"/>
    <p:sldId id="317" r:id="rId60"/>
    <p:sldId id="319" r:id="rId61"/>
    <p:sldId id="339" r:id="rId62"/>
    <p:sldId id="321" r:id="rId63"/>
    <p:sldId id="323" r:id="rId64"/>
    <p:sldId id="336" r:id="rId65"/>
    <p:sldId id="337" r:id="rId66"/>
    <p:sldId id="340" r:id="rId67"/>
    <p:sldId id="341" r:id="rId68"/>
    <p:sldId id="343" r:id="rId69"/>
    <p:sldId id="338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41" autoAdjust="0"/>
  </p:normalViewPr>
  <p:slideViewPr>
    <p:cSldViewPr>
      <p:cViewPr>
        <p:scale>
          <a:sx n="80" d="100"/>
          <a:sy n="80" d="100"/>
        </p:scale>
        <p:origin x="-1596" y="-114"/>
      </p:cViewPr>
      <p:guideLst>
        <p:guide orient="horz" pos="2160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 custLinFactNeighborY="44867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700808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44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1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9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26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</a:t>
            </a:r>
            <a:r>
              <a:rPr lang="en-US" altLang="ko-KR" sz="1200" dirty="0" smtClean="0">
                <a:solidFill>
                  <a:srgbClr val="FF0000"/>
                </a:solidFill>
              </a:rPr>
              <a:t>2016</a:t>
            </a:r>
            <a:r>
              <a:rPr lang="ko-KR" altLang="en-US" sz="1200" dirty="0" smtClean="0">
                <a:solidFill>
                  <a:srgbClr val="FF0000"/>
                </a:solidFill>
              </a:rPr>
              <a:t>년 </a:t>
            </a:r>
            <a:r>
              <a:rPr lang="en-US" altLang="ko-KR" sz="1200" dirty="0" smtClean="0">
                <a:solidFill>
                  <a:srgbClr val="FF0000"/>
                </a:solidFill>
              </a:rPr>
              <a:t>40</a:t>
            </a:r>
            <a:r>
              <a:rPr lang="ko-KR" altLang="en-US" sz="1200" dirty="0" smtClean="0">
                <a:solidFill>
                  <a:srgbClr val="FF0000"/>
                </a:solidFill>
              </a:rPr>
              <a:t>대 중반의 나이에 창업했던 회사도 정리하고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en-US" altLang="ko-KR" sz="120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FF0000"/>
                </a:solidFill>
              </a:rPr>
              <a:t>그 동안 생계를 유지하던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과학 학원도 고민 끝에 정리하게 되었습니다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당시 저에게는 저의 남은 삶을 변화시킬 무엇인가가 절실하게 필요했습니다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그래서 살기 위해 선택한 것이 인공지능입니다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인공지능을 선택한 이유는 가장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쎄보였습니다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ㅎㅎ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인공지능을 전공한 학자나 전문가는 아닙니다만</a:t>
            </a:r>
            <a:r>
              <a:rPr lang="en-US" altLang="ko-KR" sz="1200" dirty="0" smtClean="0">
                <a:solidFill>
                  <a:srgbClr val="FF0000"/>
                </a:solidFill>
              </a:rPr>
              <a:t>…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제가 오늘 여러분들과 함께 나누고자 하는 말씀은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진행했고 지금도 하고 있는  </a:t>
            </a:r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가지고서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2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여기까지가 오늘 여러분들과 함께 나누고자 하는 이야기의 전처리 마지막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본격적으로 인공지능에 대한 이야기로 넘어가도록 하겠습니다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1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8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95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file:///D:\&#44305;&#51452;&#51648;&#50669;&#44592;&#50629;&#44053;&#50672;\&#44053;&#50672;ppt\%5bSHANA%5d&#49828;&#47560;&#53944;&#54044;&#49885;&#47932;&#54617;&#49845;&#44208;&#44284;.wmv" TargetMode="External"/><Relationship Id="rId7" Type="http://schemas.openxmlformats.org/officeDocument/2006/relationships/image" Target="../media/image14.png"/><Relationship Id="rId2" Type="http://schemas.openxmlformats.org/officeDocument/2006/relationships/video" Target="file:///D:\&#49324;&#51652;&amp;&#46041;&#50689;&#49345;\%5bSHANA%5d%5bSHANA%5d&#52852;&#46993;&#53076;&#50640;&#54617;&#49845;_Trim.wmv" TargetMode="External"/><Relationship Id="rId1" Type="http://schemas.microsoft.com/office/2007/relationships/media" Target="file:///D:\&#49324;&#51652;&amp;&#46041;&#50689;&#49345;\%5bSHANA%5d%5bSHANA%5d&#52852;&#46993;&#53076;&#50640;&#54617;&#49845;_Trim.wmv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&#49828;&#47560;&#53944;&#54044;&#49885;&#47932;&#54617;&#49845;&#44208;&#44284;.wmv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2" Type="http://schemas.openxmlformats.org/officeDocument/2006/relationships/video" Target="file:///D:\&#49324;&#51652;&amp;&#46041;&#50689;&#49345;\%5bSHANA%5d&#51064;&#49885;&#44396;&#54788;&#44208;&#44284;.wmv" TargetMode="External"/><Relationship Id="rId1" Type="http://schemas.microsoft.com/office/2007/relationships/media" Target="file:///D:\&#49324;&#51652;&amp;&#46041;&#50689;&#49345;\%5bSHANA%5d&#51064;&#49885;&#44396;&#54788;&#44208;&#44284;.wmv" TargetMode="Externa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file:///D:\&#44305;&#51452;&#51648;&#50669;&#44592;&#50629;&#44053;&#50672;\&#44053;&#50672;ppt\%5bSHANA%5dTensorFlow%20YOLOv3%20TF2.0_Trim.wmv" TargetMode="External"/><Relationship Id="rId7" Type="http://schemas.openxmlformats.org/officeDocument/2006/relationships/image" Target="../media/image56.png"/><Relationship Id="rId2" Type="http://schemas.openxmlformats.org/officeDocument/2006/relationships/video" Target="file:///D:\&#44305;&#51452;&#51648;&#50669;&#44592;&#50629;&#44053;&#50672;\&#44053;&#50672;ppt\%5bSHANA%5dSSD%20Mobilenet%20on%20TX2_Trim.wmv" TargetMode="External"/><Relationship Id="rId1" Type="http://schemas.microsoft.com/office/2007/relationships/media" Target="file:///D:\&#44305;&#51452;&#51648;&#50669;&#44592;&#50629;&#44053;&#50672;\&#44053;&#50672;ppt\%5bSHANA%5dSSD%20Mobilenet%20on%20TX2_Trim.wmv" TargetMode="Externa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TensorFlow%20YOLOv3%20TF2.0_Trim.wm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2280;&#51312;&#50808;&#44397;&#46041;&#50689;&#49345;.wmv" TargetMode="External"/><Relationship Id="rId1" Type="http://schemas.microsoft.com/office/2007/relationships/media" Target="file:///D:\&#44305;&#51452;&#51648;&#50669;&#44592;&#50629;&#44053;&#50672;\&#44053;&#50672;ppt\%5bSHANA%5d&#52280;&#51312;&#50808;&#44397;&#46041;&#50689;&#49345;.wmv" TargetMode="Externa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46972;&#48296;&#47553;&#51089;&#50629;_Trim.wmv" TargetMode="External"/><Relationship Id="rId1" Type="http://schemas.microsoft.com/office/2007/relationships/media" Target="file:///D:\0214&#54532;&#47196;&#51229;&#53944;&#48156;&#54364;_&#51060;&#50689;&#48176;\&#46972;&#48296;&#47553;&#51089;&#50629;_Trim.wmv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54617;&#49845;&#44284;&#51221;.wmv" TargetMode="External"/><Relationship Id="rId1" Type="http://schemas.microsoft.com/office/2007/relationships/media" Target="file:///D:\0214&#54532;&#47196;&#51229;&#53944;&#48156;&#54364;_&#51060;&#50689;&#48176;\&#54617;&#49845;&#44284;&#51221;.wmv" TargetMode="Externa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4868;&#51116;&#51064;&#49885;.wmv" TargetMode="External"/><Relationship Id="rId1" Type="http://schemas.microsoft.com/office/2007/relationships/media" Target="file:///D:\&#44305;&#51452;&#51648;&#50669;&#44592;&#50629;&#44053;&#50672;\&#44053;&#50672;ppt\&#54868;&#51116;&#51064;&#49885;.wmv" TargetMode="Externa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0620;&#44404;&#51064;&#49885;.wmv" TargetMode="External"/><Relationship Id="rId1" Type="http://schemas.microsoft.com/office/2007/relationships/media" Target="file:///D:\&#44305;&#51452;&#51648;&#50669;&#44592;&#50629;&#44053;&#50672;\&#44053;&#50672;ppt\&#50620;&#44404;&#51064;&#49885;.wmv" TargetMode="External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FaceID.wmv" TargetMode="External"/><Relationship Id="rId1" Type="http://schemas.microsoft.com/office/2007/relationships/media" Target="file:///D:\0214&#54532;&#47196;&#51229;&#53944;&#48156;&#54364;_&#51060;&#50689;&#48176;\FaceID.wmv" TargetMode="Externa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1204;&#52376;&#47532;_&#48120;&#50756;&#49457;_Trim.wmv" TargetMode="External"/><Relationship Id="rId1" Type="http://schemas.microsoft.com/office/2007/relationships/media" Target="file:///D:\&#44305;&#51452;&#51648;&#50669;&#44592;&#50629;&#44053;&#50672;\&#44053;&#50672;ppt\&#51204;&#52376;&#47532;_&#48120;&#50756;&#49457;_Trim.wmv" TargetMode="Externa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9324;&#51652;&amp;&#46041;&#50689;&#49345;\%5bSHANA%5d&#49828;&#47560;&#53944;&#54044;MVP.wmv" TargetMode="External"/><Relationship Id="rId1" Type="http://schemas.microsoft.com/office/2007/relationships/media" Target="file:///D:\&#49324;&#51652;&amp;&#46041;&#50689;&#49345;\%5bSHANA%5d&#49828;&#47560;&#53944;&#54044;MVP.wmv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3997" y="1484784"/>
            <a:ext cx="5662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딥러닝</a:t>
            </a:r>
            <a:r>
              <a:rPr lang="ko-KR" altLang="en-US" sz="2000" dirty="0"/>
              <a:t> 프레임워크를 활용한 영상 속 물체 </a:t>
            </a:r>
            <a:r>
              <a:rPr lang="ko-KR" altLang="en-US" sz="2000" dirty="0" smtClean="0"/>
              <a:t>인식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이미지 </a:t>
            </a:r>
            <a:r>
              <a:rPr lang="ko-KR" altLang="en-US" sz="2000" dirty="0"/>
              <a:t>전처리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preprocessig</a:t>
            </a:r>
            <a:r>
              <a:rPr lang="en-US" altLang="ko-KR" sz="2000" dirty="0"/>
              <a:t>) </a:t>
            </a:r>
            <a:r>
              <a:rPr lang="ko-KR" altLang="en-US" sz="2000" dirty="0"/>
              <a:t>과정</a:t>
            </a:r>
            <a:r>
              <a:rPr lang="en-US" altLang="ko-KR" sz="2000" dirty="0"/>
              <a:t>, </a:t>
            </a:r>
            <a:r>
              <a:rPr lang="ko-KR" altLang="en-US" sz="2000" dirty="0"/>
              <a:t>음성 인식과 자연어 처리에 필요한 </a:t>
            </a:r>
            <a:r>
              <a:rPr lang="en-US" altLang="ko-KR" sz="2000" dirty="0"/>
              <a:t>seq2seq </a:t>
            </a:r>
            <a:r>
              <a:rPr lang="ko-KR" altLang="en-US" sz="2000" dirty="0"/>
              <a:t>모델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3980" y="4997261"/>
            <a:ext cx="273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한성대학교  연구원 이영배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0625" y="136239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38" y="2132856"/>
            <a:ext cx="3871565" cy="39604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045" y="1435499"/>
            <a:ext cx="309634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(1)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(2) </a:t>
            </a: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(3) </a:t>
            </a: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대나무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카랑코에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상추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고추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산세베리</a:t>
            </a:r>
            <a:r>
              <a:rPr lang="ko-KR" altLang="en-US" sz="1200" dirty="0" err="1"/>
              <a:t>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: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결과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2731643"/>
            <a:ext cx="5467669" cy="3217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1790847"/>
            <a:ext cx="5467670" cy="7663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64018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학습과정 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8" y="2264017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결과 확인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60318" y="1424380"/>
            <a:ext cx="19623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 과정 및 결과 </a:t>
            </a:r>
            <a:endParaRPr lang="en-US" altLang="ko-KR" sz="1400" dirty="0"/>
          </a:p>
        </p:txBody>
      </p:sp>
      <p:pic>
        <p:nvPicPr>
          <p:cNvPr id="13" name="[SHANA][SHANA]카랑코에학습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78" y="2699097"/>
            <a:ext cx="3643889" cy="2049688"/>
          </a:xfrm>
          <a:prstGeom prst="rect">
            <a:avLst/>
          </a:prstGeom>
        </p:spPr>
      </p:pic>
      <p:pic>
        <p:nvPicPr>
          <p:cNvPr id="3" name="[SHANA]스마트팜식물학습결과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6016" y="2699097"/>
            <a:ext cx="3643890" cy="2049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2320" y="214540"/>
            <a:ext cx="136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인공지능 구현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124744"/>
            <a:ext cx="6121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하는 영상 속 물체 인식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지능형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화재나 폭행 같은 긴급 상황 조기 포착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 가구 보안 솔루</a:t>
            </a:r>
            <a:r>
              <a:rPr lang="ko-KR" altLang="en-US" sz="12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140968"/>
            <a:ext cx="479103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#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기업 연계 프로젝트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en-US" altLang="ko-KR" sz="1200" dirty="0" smtClean="0">
                <a:latin typeface="+mn-ea"/>
              </a:rPr>
              <a:t>CCTV</a:t>
            </a:r>
            <a:r>
              <a:rPr lang="ko-KR" altLang="en-US" sz="1200" dirty="0" smtClean="0"/>
              <a:t>의 역할에 대한 의문이 생겼음 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23528" y="908720"/>
            <a:ext cx="240496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12" y="2060875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166" y="1529120"/>
            <a:ext cx="334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현재의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카메라</a:t>
            </a:r>
            <a:r>
              <a:rPr lang="en-US" altLang="ko-KR" sz="1200" b="1" dirty="0" smtClean="0">
                <a:latin typeface="+mn-ea"/>
              </a:rPr>
              <a:t>, Seeing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4609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4008" y="1529120"/>
            <a:ext cx="375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미래의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인공지능 기반</a:t>
            </a:r>
            <a:r>
              <a:rPr lang="en-US" altLang="ko-KR" sz="1200" b="1" dirty="0" smtClean="0">
                <a:latin typeface="+mn-ea"/>
              </a:rPr>
              <a:t>, detection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2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수동적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뒷북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값비싼 증거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수집기는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아닌가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?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 처치 가능</a:t>
            </a:r>
            <a:endParaRPr lang="en-US" altLang="ko-KR" sz="12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0656" y="1796729"/>
            <a:ext cx="64593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2017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12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21</a:t>
            </a:r>
            <a:r>
              <a:rPr lang="ko-KR" altLang="en-US" sz="1400" b="1" dirty="0">
                <a:latin typeface="+mn-ea"/>
              </a:rPr>
              <a:t>일 충청북도 제천시 스포츠센터 화재로 </a:t>
            </a:r>
            <a:r>
              <a:rPr lang="en-US" altLang="ko-KR" sz="1400" b="1" dirty="0">
                <a:latin typeface="+mn-ea"/>
              </a:rPr>
              <a:t>29</a:t>
            </a:r>
            <a:r>
              <a:rPr lang="ko-KR" altLang="en-US" sz="14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26</a:t>
            </a:r>
            <a:r>
              <a:rPr lang="ko-KR" altLang="en-US" sz="1400" b="1" dirty="0">
                <a:latin typeface="+mn-ea"/>
              </a:rPr>
              <a:t>일 경상남도 밀양시 세종병원 화재로 </a:t>
            </a:r>
            <a:r>
              <a:rPr lang="en-US" altLang="ko-KR" sz="1400" b="1" dirty="0">
                <a:latin typeface="+mn-ea"/>
              </a:rPr>
              <a:t>45</a:t>
            </a:r>
            <a:r>
              <a:rPr lang="ko-KR" altLang="en-US" sz="14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10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7</a:t>
            </a:r>
            <a:r>
              <a:rPr lang="ko-KR" altLang="en-US" sz="1400" b="1" dirty="0">
                <a:latin typeface="+mn-ea"/>
              </a:rPr>
              <a:t>일 경기도 고양시 </a:t>
            </a:r>
            <a:r>
              <a:rPr lang="ko-KR" altLang="en-US" sz="1400" b="1" dirty="0" err="1">
                <a:latin typeface="+mn-ea"/>
              </a:rPr>
              <a:t>저유소</a:t>
            </a:r>
            <a:r>
              <a:rPr lang="ko-KR" altLang="en-US" sz="1400" b="1" dirty="0">
                <a:latin typeface="+mn-ea"/>
              </a:rPr>
              <a:t> 화재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풍등</a:t>
            </a:r>
            <a:r>
              <a:rPr lang="ko-KR" altLang="en-US" sz="1400" b="1" dirty="0">
                <a:latin typeface="+mn-ea"/>
              </a:rPr>
              <a:t> 불씨 하나에 </a:t>
            </a:r>
            <a:r>
              <a:rPr lang="en-US" altLang="ko-KR" sz="1400" b="1" dirty="0">
                <a:latin typeface="+mn-ea"/>
              </a:rPr>
              <a:t>70</a:t>
            </a:r>
            <a:r>
              <a:rPr lang="ko-KR" altLang="en-US" sz="1400" b="1" dirty="0">
                <a:latin typeface="+mn-ea"/>
              </a:rPr>
              <a:t>억 원 폭발</a:t>
            </a:r>
            <a:endParaRPr lang="ko-KR" altLang="en-US" sz="1400" b="1" dirty="0">
              <a:effectLst/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1005" y="4251092"/>
            <a:ext cx="5112568" cy="1323025"/>
            <a:chOff x="2495501" y="4269556"/>
            <a:chExt cx="5234561" cy="1323025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4500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2017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년 기준 공공기관이 설치한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1,000,000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84804"/>
              <a:ext cx="4353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4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3476587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46005" y="1772815"/>
            <a:ext cx="5688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△</a:t>
            </a:r>
            <a:r>
              <a:rPr lang="ko-KR" altLang="en-US" sz="1400" b="1" dirty="0">
                <a:latin typeface="+mn-ea"/>
              </a:rPr>
              <a:t>살인 △강도 △강간</a:t>
            </a:r>
            <a:r>
              <a:rPr lang="en-US" altLang="ko-KR" sz="1400" b="1" dirty="0">
                <a:latin typeface="+mn-ea"/>
              </a:rPr>
              <a:t>·</a:t>
            </a:r>
            <a:r>
              <a:rPr lang="ko-KR" altLang="en-US" sz="1400" b="1" dirty="0">
                <a:latin typeface="+mn-ea"/>
              </a:rPr>
              <a:t>강제추행 △절도 △폭력 등 </a:t>
            </a: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대 범죄 모두가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인 가구 </a:t>
            </a:r>
            <a:r>
              <a:rPr lang="ko-KR" altLang="en-US" sz="1400" b="1" dirty="0" smtClean="0">
                <a:latin typeface="+mn-ea"/>
              </a:rPr>
              <a:t>밀집 </a:t>
            </a:r>
            <a:r>
              <a:rPr lang="ko-KR" altLang="en-US" sz="1400" b="1" dirty="0">
                <a:latin typeface="+mn-ea"/>
              </a:rPr>
              <a:t>지역이 </a:t>
            </a:r>
            <a:r>
              <a:rPr lang="ko-KR" altLang="en-US" sz="1400" b="1" dirty="0" smtClean="0">
                <a:latin typeface="+mn-ea"/>
              </a:rPr>
              <a:t>비 밀집 </a:t>
            </a:r>
            <a:r>
              <a:rPr lang="ko-KR" altLang="en-US" sz="1400" b="1" dirty="0">
                <a:latin typeface="+mn-ea"/>
              </a:rPr>
              <a:t>지역에 비해 </a:t>
            </a:r>
            <a:r>
              <a:rPr lang="en-US" altLang="ko-KR" sz="1400" b="1" dirty="0">
                <a:latin typeface="+mn-ea"/>
              </a:rPr>
              <a:t>2~3</a:t>
            </a:r>
            <a:r>
              <a:rPr lang="ko-KR" altLang="en-US" sz="1400" b="1" dirty="0">
                <a:latin typeface="+mn-ea"/>
              </a:rPr>
              <a:t>배 높은 발생률을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n-ea"/>
              </a:rPr>
              <a:t> 보인 </a:t>
            </a:r>
            <a:r>
              <a:rPr lang="ko-KR" altLang="en-US" sz="1400" b="1" dirty="0">
                <a:latin typeface="+mn-ea"/>
              </a:rPr>
              <a:t>것으로 나타났다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smtClean="0">
                <a:latin typeface="+mn-ea"/>
              </a:rPr>
              <a:t>“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2109" y="3749391"/>
            <a:ext cx="3816424" cy="1746776"/>
            <a:chOff x="1816789" y="3712628"/>
            <a:chExt cx="3816424" cy="1746776"/>
          </a:xfrm>
        </p:grpSpPr>
        <p:sp>
          <p:nvSpPr>
            <p:cNvPr id="8" name="직사각형 7"/>
            <p:cNvSpPr/>
            <p:nvPr/>
          </p:nvSpPr>
          <p:spPr>
            <a:xfrm>
              <a:off x="2495760" y="3712628"/>
              <a:ext cx="2633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+mn-ea"/>
                </a:rPr>
                <a:t>전용 </a:t>
              </a:r>
              <a:r>
                <a:rPr lang="en-US" altLang="ko-KR" sz="1400" b="1" dirty="0" smtClean="0">
                  <a:latin typeface="+mn-ea"/>
                </a:rPr>
                <a:t>CCTV </a:t>
              </a:r>
              <a:r>
                <a:rPr lang="ko-KR" altLang="en-US" sz="1400" b="1" dirty="0" smtClean="0">
                  <a:latin typeface="+mn-ea"/>
                </a:rPr>
                <a:t>설치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720740"/>
              <a:ext cx="31168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특정한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사람의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얼굴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(Face)'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을 </a:t>
              </a:r>
              <a:endParaRPr lang="en-US" altLang="ko-KR" sz="14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23528" y="887913"/>
            <a:ext cx="34765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2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77095"/>
            <a:ext cx="7255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963" y="3982647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439026" y="4481808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0552" y="4964086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0" y="1714002"/>
            <a:ext cx="2331188" cy="174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88366"/>
            <a:ext cx="5876695" cy="39600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528" y="1112763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47684" y="1073232"/>
            <a:ext cx="725525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2 : CCTV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에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서 특정한 사람의 얼굴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(Face)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인식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6744" y="4042852"/>
            <a:ext cx="243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사람 및 공유 이미지 </a:t>
            </a:r>
            <a:r>
              <a:rPr lang="en-US" altLang="ko-KR" sz="1400" dirty="0" smtClean="0"/>
              <a:t>1000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342944" y="4526704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" y="1774206"/>
            <a:ext cx="2119641" cy="19557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234" y="5024292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35578"/>
            <a:ext cx="5976664" cy="40273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72969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952" y="1303411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" y="1687202"/>
            <a:ext cx="1143438" cy="1472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19" y="1719644"/>
            <a:ext cx="1142247" cy="1442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48" y="1740122"/>
            <a:ext cx="986845" cy="143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85" y="1727819"/>
            <a:ext cx="1171291" cy="1502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38" y="1687202"/>
            <a:ext cx="1199526" cy="1542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52" y="3588611"/>
            <a:ext cx="32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smtClean="0"/>
              <a:t>김성훈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" y="4096095"/>
            <a:ext cx="2544283" cy="1572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40" y="4096094"/>
            <a:ext cx="2513609" cy="1574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191" y="587727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7" y="4087188"/>
            <a:ext cx="2805911" cy="1592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1191" y="6339099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60438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268760"/>
            <a:ext cx="7200800" cy="483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</a:t>
            </a:r>
            <a:r>
              <a:rPr lang="ko-KR" altLang="en-US" sz="1200" dirty="0"/>
              <a:t>한성대학교 </a:t>
            </a:r>
            <a:r>
              <a:rPr lang="en-US" altLang="ko-KR" sz="1200" dirty="0"/>
              <a:t>AWS</a:t>
            </a:r>
            <a:r>
              <a:rPr lang="ko-KR" altLang="en-US" sz="1200" dirty="0"/>
              <a:t>를 활용한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en-US" altLang="ko-KR" sz="1200" dirty="0"/>
              <a:t>SW</a:t>
            </a:r>
            <a:r>
              <a:rPr lang="ko-KR" altLang="en-US" sz="1200" dirty="0"/>
              <a:t>개발자과정 매니저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ko-KR" altLang="en-US" sz="1200" dirty="0" smtClean="0"/>
              <a:t>          대학원</a:t>
            </a:r>
            <a:r>
              <a:rPr lang="en-US" altLang="ko-KR" sz="1200" dirty="0"/>
              <a:t>(2019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학기</a:t>
            </a:r>
            <a:r>
              <a:rPr lang="en-US" altLang="ko-KR" sz="1200" dirty="0"/>
              <a:t>)</a:t>
            </a:r>
            <a:r>
              <a:rPr lang="ko-KR" altLang="en-US" sz="1200" dirty="0"/>
              <a:t>에서 인공지능을 이용한 자동 작곡 프로젝트 진행 중</a:t>
            </a:r>
            <a:r>
              <a:rPr lang="en-US" altLang="ko-KR" sz="1200" dirty="0"/>
              <a:t>, 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/>
              <a:t>인공지능을 활용한 </a:t>
            </a:r>
            <a:r>
              <a:rPr lang="ko-KR" altLang="en-US" sz="1200" dirty="0" err="1"/>
              <a:t>손글씨</a:t>
            </a:r>
            <a:r>
              <a:rPr lang="ko-KR" altLang="en-US" sz="1200" dirty="0"/>
              <a:t> 및 이미지 </a:t>
            </a:r>
            <a:r>
              <a:rPr lang="ko-KR" altLang="en-US" sz="1200" dirty="0" err="1"/>
              <a:t>컨텐츠</a:t>
            </a:r>
            <a:r>
              <a:rPr lang="ko-KR" altLang="en-US" sz="1200" dirty="0"/>
              <a:t> 자동 생성으로 창업을 준비 중 </a:t>
            </a:r>
            <a:endParaRPr lang="en-US" altLang="ko-KR" sz="12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55010"/>
            <a:ext cx="276225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54932"/>
            <a:ext cx="2762250" cy="157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6717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52120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40387"/>
            <a:ext cx="2022884" cy="3722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6717" y="1446542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3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이미지</a:t>
            </a:r>
            <a:r>
              <a:rPr lang="en-US" altLang="ko-KR" sz="1400" dirty="0"/>
              <a:t>(Image)’</a:t>
            </a:r>
            <a:r>
              <a:rPr lang="ko-KR" altLang="en-US" sz="1400" dirty="0"/>
              <a:t>는 무엇으로 존재하는가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54859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/>
                <a:ea typeface="맑은 고딕"/>
                <a:cs typeface="Arial"/>
              </a:rPr>
              <a:t>▶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 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03244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03242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91271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91271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72552"/>
            <a:ext cx="2776601" cy="1224971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16205" y="888283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7.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/>
              <a:t>이란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183" y="1472394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1)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 smtClean="0">
                <a:latin typeface="Arial"/>
                <a:cs typeface="Arial"/>
              </a:rPr>
              <a:t>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r>
              <a:rPr lang="en-US" altLang="ko-KR" sz="1200" dirty="0">
                <a:latin typeface="Arial"/>
                <a:cs typeface="Arial"/>
              </a:rPr>
              <a:t>=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219488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4706475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49673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472394"/>
            <a:ext cx="40841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60626" y="887912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8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 smtClean="0"/>
              <a:t>이 하는 일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42812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735157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 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671026"/>
            <a:ext cx="3312368" cy="344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671025"/>
            <a:ext cx="3241826" cy="3447405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57" y="1420931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0302" y="1728708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 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13719"/>
            <a:ext cx="5392677" cy="31539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4493461" cy="2691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1988840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23528" y="887912"/>
            <a:ext cx="32144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10.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종류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06104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325215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096615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888" y="595772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9740" y="587524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771800" y="1410684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888283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11.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5797" y="6090561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-1280852" y="908719"/>
            <a:ext cx="124491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56011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51672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3840430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47852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기존 모델 사용방법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38026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28903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3007319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711138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803472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7388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54597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941971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653130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426" y="4879032"/>
            <a:ext cx="2542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+ </a:t>
            </a:r>
            <a:r>
              <a:rPr lang="ko-KR" altLang="en-US" sz="1400" dirty="0" smtClean="0"/>
              <a:t>세상에 가치를 더할 키워드</a:t>
            </a:r>
            <a:endParaRPr lang="ko-KR" altLang="en-US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547664" y="1671626"/>
            <a:ext cx="4889557" cy="1261761"/>
            <a:chOff x="1129743" y="1495477"/>
            <a:chExt cx="4889557" cy="1261761"/>
          </a:xfrm>
        </p:grpSpPr>
        <p:sp>
          <p:nvSpPr>
            <p:cNvPr id="3" name="TextBox 2"/>
            <p:cNvSpPr txBox="1"/>
            <p:nvPr/>
          </p:nvSpPr>
          <p:spPr>
            <a:xfrm>
              <a:off x="2346892" y="2234018"/>
              <a:ext cx="3672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/>
                <a:t>나를 변화시킬 키워드</a:t>
              </a:r>
              <a:endParaRPr lang="ko-KR" altLang="en-US" sz="2800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129743" y="1495477"/>
              <a:ext cx="1016170" cy="1203619"/>
              <a:chOff x="1129743" y="1495477"/>
              <a:chExt cx="1016170" cy="1203619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58723">
                <a:off x="1036018" y="1589202"/>
                <a:ext cx="1203619" cy="10161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 rot="1852227">
                <a:off x="1169775" y="1826508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/>
                  <a:t>40</a:t>
                </a:r>
                <a:r>
                  <a:rPr lang="ko-KR" altLang="en-US" sz="1200" b="1" dirty="0" smtClean="0"/>
                  <a:t>대</a:t>
                </a:r>
                <a:endParaRPr lang="en-US" altLang="ko-KR" sz="1200" b="1" dirty="0" smtClean="0"/>
              </a:p>
              <a:p>
                <a:pPr algn="ctr"/>
                <a:r>
                  <a:rPr lang="ko-KR" altLang="en-US" sz="1200" b="1" dirty="0" smtClean="0"/>
                  <a:t>실직</a:t>
                </a:r>
                <a:r>
                  <a:rPr lang="en-US" altLang="ko-KR" sz="1200" b="1" dirty="0" smtClean="0"/>
                  <a:t>(</a:t>
                </a:r>
                <a:r>
                  <a:rPr lang="ko-KR" altLang="en-US" sz="1200" b="1" dirty="0" smtClean="0"/>
                  <a:t>업</a:t>
                </a:r>
                <a:r>
                  <a:rPr lang="en-US" altLang="ko-KR" sz="1200" b="1" dirty="0" smtClean="0"/>
                  <a:t>)</a:t>
                </a:r>
                <a:r>
                  <a:rPr lang="ko-KR" altLang="en-US" sz="1200" b="1" dirty="0" smtClean="0"/>
                  <a:t>자</a:t>
                </a:r>
                <a:endParaRPr lang="ko-KR" altLang="en-US" sz="1200" b="1" dirty="0"/>
              </a:p>
            </p:txBody>
          </p:sp>
        </p:grpSp>
      </p:grpSp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들어가며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91126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3135401"/>
            <a:ext cx="4896544" cy="29837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480936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</a:t>
            </a:r>
            <a:r>
              <a:rPr lang="en-US" altLang="ko-KR" sz="1400" dirty="0"/>
              <a:t>Inception </a:t>
            </a:r>
            <a:r>
              <a:rPr lang="en-US" altLang="ko-KR" sz="1400" dirty="0" err="1"/>
              <a:t>ResNet</a:t>
            </a:r>
            <a:r>
              <a:rPr lang="en-US" altLang="ko-KR" sz="1400" dirty="0"/>
              <a:t> V1 </a:t>
            </a:r>
            <a:r>
              <a:rPr lang="ko-KR" altLang="en-US" sz="1400" dirty="0" smtClean="0"/>
              <a:t>업그레이드 버전 구현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5848213" cy="34028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893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70356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89344"/>
            <a:ext cx="2046345" cy="2244179"/>
          </a:xfrm>
          <a:prstGeom prst="rect">
            <a:avLst/>
          </a:prstGeom>
        </p:spPr>
      </p:pic>
      <p:pic>
        <p:nvPicPr>
          <p:cNvPr id="2" name="[SHANA]인식구현결과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43807" y="2345128"/>
            <a:ext cx="5967857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97035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영상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결</a:t>
            </a:r>
            <a:r>
              <a:rPr lang="ko-KR" altLang="en-US" sz="1400" dirty="0"/>
              <a:t>과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355" y="962578"/>
            <a:ext cx="244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368217" y="2386295"/>
            <a:ext cx="6444208" cy="3392803"/>
            <a:chOff x="1259632" y="2420888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420888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5505914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76475"/>
              </p:ext>
            </p:extLst>
          </p:nvPr>
        </p:nvGraphicFramePr>
        <p:xfrm>
          <a:off x="899592" y="2042527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tensorflow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rial"/>
                          <a:cs typeface="Arial"/>
                        </a:rPr>
                        <a:t>keras</a:t>
                      </a:r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다양한 모델 존재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darknet</a:t>
                      </a: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Yolo v1, Yolo v2,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Yolo v3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508"/>
            <a:ext cx="3312368" cy="14422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‘</a:t>
            </a:r>
            <a:r>
              <a:rPr lang="ko-KR" altLang="en-US" sz="1400" dirty="0"/>
              <a:t>검출</a:t>
            </a:r>
            <a:r>
              <a:rPr lang="en-US" altLang="ko-KR" sz="1400" dirty="0"/>
              <a:t>’</a:t>
            </a:r>
            <a:r>
              <a:rPr lang="ko-KR" altLang="en-US" sz="1400" dirty="0"/>
              <a:t>에 사용되는 모델</a:t>
            </a:r>
          </a:p>
        </p:txBody>
      </p: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925173"/>
              </p:ext>
            </p:extLst>
          </p:nvPr>
        </p:nvGraphicFramePr>
        <p:xfrm>
          <a:off x="899592" y="2027748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 - </a:t>
                      </a:r>
                      <a:r>
                        <a:rPr lang="en-US" altLang="ko-KR" sz="1400" dirty="0" err="1" smtClean="0"/>
                        <a:t>Mobilenet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 v3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[SHANA]SSD Mobilenet on TX2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592" y="2708920"/>
            <a:ext cx="3528392" cy="1984721"/>
          </a:xfrm>
          <a:prstGeom prst="rect">
            <a:avLst/>
          </a:prstGeom>
        </p:spPr>
      </p:pic>
      <p:pic>
        <p:nvPicPr>
          <p:cNvPr id="8" name="[SHANA]TensorFlow YOLOv3 TF2.0_Tri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2708920"/>
            <a:ext cx="3500322" cy="19689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1504528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‘</a:t>
            </a:r>
            <a:r>
              <a:rPr lang="ko-KR" altLang="en-US" sz="1400" dirty="0"/>
              <a:t>모델 비교 영상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46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592" y="1875024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46" y="2780928"/>
            <a:ext cx="5669749" cy="335417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282966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1560" y="150452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en-US" altLang="ko-KR" sz="1400" dirty="0"/>
              <a:t>SSD </a:t>
            </a:r>
            <a:r>
              <a:rPr lang="ko-KR" altLang="en-US" sz="1400" dirty="0" smtClean="0"/>
              <a:t>소개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2132856"/>
            <a:ext cx="5976664" cy="40344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/>
              <a:t>학습 모델과 미리 학습된 가중치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SHANA]참조외국동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2033" y="2081867"/>
            <a:ext cx="6272697" cy="35283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/>
              <a:t>동영상 </a:t>
            </a:r>
            <a:r>
              <a:rPr lang="ko-KR" altLang="en-US" sz="1400" dirty="0" smtClean="0"/>
              <a:t>활용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48972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797503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374141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231991"/>
              </p:ext>
            </p:extLst>
          </p:nvPr>
        </p:nvGraphicFramePr>
        <p:xfrm>
          <a:off x="1327398" y="3789040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205189"/>
            <a:ext cx="1637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인공지능과</a:t>
            </a:r>
            <a:r>
              <a:rPr lang="ko-KR" altLang="en-US" sz="1200" b="1" dirty="0">
                <a:solidFill>
                  <a:srgbClr val="0070C0"/>
                </a:solidFill>
              </a:rPr>
              <a:t>의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 만남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182" y="1124744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</a:t>
            </a:r>
            <a:r>
              <a:rPr lang="en-US" altLang="ko-KR" sz="1200" dirty="0" smtClean="0"/>
              <a:t>- ‘</a:t>
            </a:r>
            <a:r>
              <a:rPr lang="ko-KR" altLang="en-US" sz="1200" dirty="0" smtClean="0"/>
              <a:t>인공지능 스마트 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통한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식물 관리 시스템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가정용 스마트 텃밭 상자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사무실용 스마트 화분 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205945" y="3003048"/>
            <a:ext cx="6768752" cy="1384995"/>
            <a:chOff x="971600" y="4067440"/>
            <a:chExt cx="6768752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4067440"/>
              <a:ext cx="1872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6"/>
                  </a:solidFill>
                </a:rPr>
                <a:t>‘1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명</a:t>
              </a:r>
              <a:r>
                <a:rPr lang="en-US" altLang="ko-KR" sz="1600" b="1" dirty="0" smtClean="0">
                  <a:solidFill>
                    <a:schemeClr val="accent6"/>
                  </a:solidFill>
                </a:rPr>
                <a:t>’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 고객의 요구</a:t>
              </a:r>
              <a:endParaRPr lang="ko-KR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5896" y="4067440"/>
              <a:ext cx="41044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00B050"/>
                  </a:solidFill>
                </a:rPr>
                <a:t>“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식물을 키우고 있는데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바쁘다 보니까 식물들을 </a:t>
              </a: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관리하기가 힘들어요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자동으로 관리해 주는 뭔가를 만들어 주세요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.”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7675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장을 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55379"/>
            <a:ext cx="5996108" cy="25922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582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 </a:t>
            </a:r>
            <a:r>
              <a:rPr lang="ko-KR" altLang="en-US" sz="1200" dirty="0"/>
              <a:t>중 </a:t>
            </a:r>
            <a:r>
              <a:rPr lang="en-US" altLang="ko-KR" sz="1200" dirty="0" smtClean="0"/>
              <a:t>240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60</a:t>
            </a:r>
            <a:r>
              <a:rPr lang="ko-KR" altLang="en-US" sz="1200" dirty="0" smtClean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dataset </a:t>
            </a:r>
            <a:r>
              <a:rPr lang="ko-KR" altLang="en-US" sz="1200" dirty="0" smtClean="0"/>
              <a:t>폴더 준비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8" y="1765824"/>
            <a:ext cx="2462048" cy="926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28752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프로그램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LabelImage</a:t>
            </a:r>
            <a:r>
              <a:rPr lang="en-US" altLang="ko-KR" sz="1200" dirty="0" smtClean="0"/>
              <a:t>‘ /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/>
          </a:p>
        </p:txBody>
      </p:sp>
      <p:pic>
        <p:nvPicPr>
          <p:cNvPr id="9" name="라벨링작업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4" y="3685511"/>
            <a:ext cx="5062979" cy="2684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502386"/>
            <a:ext cx="5277856" cy="1426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3" y="4153444"/>
            <a:ext cx="2699405" cy="2433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873" y="168893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</a:t>
            </a:r>
            <a:r>
              <a:rPr lang="ko-KR" altLang="en-US" sz="1200" dirty="0" smtClean="0"/>
              <a:t>의 결과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데이터로부터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검출하고자 하는 대상의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(class)’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위치 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포함되어 </a:t>
            </a:r>
            <a:r>
              <a:rPr lang="ko-KR" altLang="en-US" sz="1200" dirty="0"/>
              <a:t>있는 </a:t>
            </a:r>
            <a:r>
              <a:rPr lang="en-US" altLang="ko-KR" sz="1200" dirty="0" smtClean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7873" y="174910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이후의 데이터 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latin typeface="+mn-ea"/>
              </a:rPr>
              <a:t>python3 xml_2_csv.py </a:t>
            </a:r>
            <a:endParaRPr lang="ko-KR" altLang="en-US" sz="12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: python3 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=data/train_labels.csv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train.record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python3 </a:t>
            </a:r>
            <a:r>
              <a:rPr lang="en-US" altLang="ko-KR" sz="1200" dirty="0"/>
              <a:t>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=data/test_labels.csv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test.record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429000"/>
            <a:ext cx="5616624" cy="24294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5279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12943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39183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286000" y="287454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93346"/>
            <a:ext cx="1026368" cy="392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89040"/>
            <a:ext cx="7450980" cy="1732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090" y="6093296"/>
            <a:ext cx="549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인식률과 정확성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데이터의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‘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전처리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(preprocessing)’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가 좌우한다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005" y="1733611"/>
            <a:ext cx="760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①</a:t>
            </a:r>
            <a:r>
              <a:rPr lang="en-US" altLang="ko-KR" sz="1200" dirty="0" smtClean="0"/>
              <a:t> SSD</a:t>
            </a:r>
            <a:r>
              <a:rPr lang="ko-KR" altLang="en-US" sz="1200" dirty="0" smtClean="0"/>
              <a:t>의 경우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2768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08" y="3645024"/>
            <a:ext cx="4767984" cy="27095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86000" y="275958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8388"/>
            <a:ext cx="1026368" cy="39231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전처리 과정 정리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3292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675268"/>
            <a:ext cx="806489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③ ‘</a:t>
            </a:r>
            <a:r>
              <a:rPr lang="ko-KR" altLang="en-US" sz="1400" b="1" dirty="0" smtClean="0"/>
              <a:t>전처리</a:t>
            </a:r>
            <a:r>
              <a:rPr lang="en-US" altLang="ko-KR" sz="1400" b="1" dirty="0" smtClean="0"/>
              <a:t>’</a:t>
            </a:r>
            <a:r>
              <a:rPr lang="ko-KR" altLang="en-US" sz="1400" b="1" dirty="0" smtClean="0"/>
              <a:t>와 </a:t>
            </a:r>
            <a:r>
              <a:rPr lang="en-US" altLang="ko-KR" sz="1400" b="1" dirty="0" smtClean="0"/>
              <a:t>‘</a:t>
            </a:r>
            <a:r>
              <a:rPr lang="ko-KR" altLang="en-US" sz="1400" b="1" dirty="0" smtClean="0"/>
              <a:t>학습의 양</a:t>
            </a:r>
            <a:r>
              <a:rPr lang="en-US" altLang="ko-KR" sz="1400" b="1" dirty="0" smtClean="0"/>
              <a:t>’</a:t>
            </a:r>
            <a:r>
              <a:rPr lang="ko-KR" altLang="en-US" sz="1400" b="1" dirty="0" smtClean="0"/>
              <a:t>의 중요성 </a:t>
            </a:r>
            <a:r>
              <a:rPr lang="en-US" altLang="ko-KR" sz="1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정확하게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전처리</a:t>
            </a:r>
            <a:r>
              <a:rPr lang="en-US" altLang="ko-KR" sz="1200" dirty="0" smtClean="0"/>
              <a:t>(preprocessing)’</a:t>
            </a:r>
            <a:r>
              <a:rPr lang="ko-KR" altLang="en-US" sz="1200" dirty="0" smtClean="0"/>
              <a:t>를 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학습을 많이 하면 </a:t>
            </a:r>
            <a:r>
              <a:rPr lang="ko-KR" altLang="en-US" sz="1200" dirty="0"/>
              <a:t>할 수록 인공 지능은 보다 정확하게 </a:t>
            </a:r>
            <a:r>
              <a:rPr lang="en-US" altLang="ko-KR" sz="1200" dirty="0"/>
              <a:t>'Fire"</a:t>
            </a:r>
            <a:r>
              <a:rPr lang="ko-KR" altLang="en-US" sz="1200" dirty="0"/>
              <a:t>라고 판단되는 부분을 </a:t>
            </a:r>
            <a:r>
              <a:rPr lang="ko-KR" altLang="en-US" sz="1200" dirty="0" smtClean="0"/>
              <a:t>이름 </a:t>
            </a:r>
            <a:r>
              <a:rPr lang="en-US" altLang="ko-KR" sz="1200" dirty="0"/>
              <a:t>'Fire'</a:t>
            </a:r>
            <a:r>
              <a:rPr lang="ko-KR" altLang="en-US" sz="1200" dirty="0"/>
              <a:t>와 함께 네모 박스</a:t>
            </a:r>
            <a:r>
              <a:rPr lang="en-US" altLang="ko-KR" sz="1200" dirty="0"/>
              <a:t>(Bounding Box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형태로 </a:t>
            </a:r>
            <a:r>
              <a:rPr lang="ko-KR" altLang="en-US" sz="1200" dirty="0"/>
              <a:t>표시해 주게 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►► </a:t>
            </a:r>
            <a:r>
              <a:rPr lang="ko-KR" altLang="en-US" sz="1200" dirty="0" smtClean="0">
                <a:solidFill>
                  <a:srgbClr val="FF0000"/>
                </a:solidFill>
                <a:latin typeface="Arial"/>
                <a:cs typeface="Arial"/>
              </a:rPr>
              <a:t>인식률과 정확성이 높아지게 된다</a:t>
            </a: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17032"/>
            <a:ext cx="7450980" cy="17327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전처리 과정 정리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1930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253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3" y="2289428"/>
            <a:ext cx="4770276" cy="203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993521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  / </a:t>
            </a:r>
            <a:r>
              <a:rPr lang="en-US" altLang="ko-KR" sz="1200" dirty="0"/>
              <a:t>GPU : NVIDIA Tesla K80NVIDIA Tesla K80(RAM 24GB) 1</a:t>
            </a:r>
            <a:r>
              <a:rPr lang="ko-KR" altLang="en-US" sz="1200" dirty="0" smtClean="0"/>
              <a:t>개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09697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플랫폼에 접속</a:t>
            </a:r>
            <a:r>
              <a:rPr lang="en-US" altLang="ko-KR" sz="1200" dirty="0" smtClean="0"/>
              <a:t>, VM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본인의 계정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실행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학습에 필요한 자료들 업로드</a:t>
            </a:r>
            <a:endParaRPr lang="en-US" altLang="ko-KR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13" y="2213753"/>
            <a:ext cx="3942518" cy="25081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" y="2213753"/>
            <a:ext cx="3942518" cy="1960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010" y="5076395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④ 학습 진행 </a:t>
            </a:r>
            <a:r>
              <a:rPr lang="en-US" altLang="ko-KR" sz="1200" dirty="0" smtClean="0"/>
              <a:t>: batch = 24, epoch = 10,000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77963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④</a:t>
            </a:r>
            <a:r>
              <a:rPr lang="ko-KR" altLang="en-US" sz="1200" dirty="0" smtClean="0"/>
              <a:t> 학습 동영상</a:t>
            </a:r>
            <a:endParaRPr lang="en-US" altLang="ko-KR" sz="1200" dirty="0"/>
          </a:p>
        </p:txBody>
      </p:sp>
      <p:pic>
        <p:nvPicPr>
          <p:cNvPr id="7" name="학습과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821" y="2362211"/>
            <a:ext cx="6443234" cy="33843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46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하드웨어 구성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751658" y="1628799"/>
            <a:ext cx="1893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소프트웨어 구성  </a:t>
            </a:r>
            <a:endParaRPr lang="ko-KR" altLang="en-US" sz="1400" dirty="0"/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766186457"/>
              </p:ext>
            </p:extLst>
          </p:nvPr>
        </p:nvGraphicFramePr>
        <p:xfrm>
          <a:off x="5076056" y="2780928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39718" y="980655"/>
            <a:ext cx="7411216" cy="415498"/>
            <a:chOff x="113112" y="715168"/>
            <a:chExt cx="7411216" cy="415498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13112" y="715168"/>
              <a:ext cx="741121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 구현 목표 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식물을 자동으로 인식하고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,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식물에 맞게 최적의 상태로 관리하기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9512" y="814905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3526"/>
            <a:ext cx="3001169" cy="27407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754" y="2018294"/>
            <a:ext cx="6348347" cy="35709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39552" y="1467068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(1)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여성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845" y="2912746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(2)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007604" y="3789040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068961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068960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4907" y="1525441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(3)</a:t>
            </a:r>
            <a:r>
              <a:rPr lang="ko-KR" altLang="en-US" sz="1400" dirty="0" smtClean="0">
                <a:latin typeface="Arial"/>
                <a:cs typeface="Arial"/>
              </a:rPr>
              <a:t> 학습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61" y="2276872"/>
            <a:ext cx="4191553" cy="35118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28725" y="5309837"/>
            <a:ext cx="5029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정확성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에는 </a:t>
            </a:r>
            <a:r>
              <a:rPr lang="ko-KR" altLang="en-US" sz="1200" dirty="0"/>
              <a:t>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7" y="2239380"/>
            <a:ext cx="2984964" cy="2379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070663"/>
            <a:ext cx="4752528" cy="27166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79630" y="1946819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가설설정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333022" y="2343968"/>
            <a:ext cx="64859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ko-KR" altLang="en-US" sz="1200" dirty="0" smtClean="0"/>
              <a:t>이미지를 모아서</a:t>
            </a:r>
            <a:r>
              <a:rPr lang="en-US" altLang="ko-KR" sz="1200" dirty="0" smtClean="0"/>
              <a:t>,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얼굴 </a:t>
            </a:r>
            <a:r>
              <a:rPr lang="ko-KR" altLang="en-US" sz="1200" dirty="0" smtClean="0"/>
              <a:t>부분만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결과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배우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는</a:t>
            </a:r>
            <a:r>
              <a:rPr lang="ko-KR" altLang="en-US" sz="1200" dirty="0" smtClean="0"/>
              <a:t> 사람이면서</a:t>
            </a:r>
            <a:r>
              <a:rPr lang="en-US" altLang="ko-KR" sz="1200" dirty="0" smtClean="0"/>
              <a:t> 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얼굴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신체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Bounding </a:t>
            </a:r>
            <a:r>
              <a:rPr lang="en-US" altLang="ko-KR" sz="1200" dirty="0"/>
              <a:t>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나머지 배우님들은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사람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 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</a:t>
            </a:r>
            <a:r>
              <a:rPr lang="en-US" altLang="ko-KR" sz="1200" dirty="0" smtClean="0"/>
              <a:t> 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Box</a:t>
            </a:r>
            <a:r>
              <a:rPr lang="ko-KR" altLang="en-US" sz="1200" dirty="0"/>
              <a:t>가 생겨서 </a:t>
            </a:r>
            <a:r>
              <a:rPr lang="ko-KR" altLang="en-US" sz="1200" dirty="0" smtClean="0"/>
              <a:t>서로 </a:t>
            </a:r>
            <a:r>
              <a:rPr lang="ko-KR" altLang="en-US" sz="1200" dirty="0"/>
              <a:t>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343034" y="2564904"/>
            <a:ext cx="4689129" cy="3835967"/>
            <a:chOff x="2043111" y="1916832"/>
            <a:chExt cx="5057775" cy="41814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111" y="1916832"/>
              <a:ext cx="5057775" cy="418147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593181" y="2006447"/>
              <a:ext cx="1507705" cy="396044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979630" y="1946819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/>
                <a:cs typeface="Arial"/>
              </a:rPr>
              <a:t>[ </a:t>
            </a:r>
            <a:r>
              <a:rPr lang="ko-KR" altLang="en-US" sz="1400" dirty="0">
                <a:latin typeface="Arial"/>
                <a:cs typeface="Arial"/>
              </a:rPr>
              <a:t>예상되는 결과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82109" y="2077867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78" y="3210537"/>
            <a:ext cx="4938886" cy="148166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5568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52544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83321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69379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943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94974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배우 공유의 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장을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53364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 중에서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장은 학습 데이터</a:t>
            </a:r>
            <a:r>
              <a:rPr lang="en-US" altLang="ko-KR" sz="1200" dirty="0" smtClean="0"/>
              <a:t>, 200</a:t>
            </a:r>
            <a:r>
              <a:rPr lang="ko-KR" altLang="en-US" sz="1200" dirty="0" smtClean="0"/>
              <a:t>장은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데이터로 분할하여 </a:t>
            </a:r>
            <a:r>
              <a:rPr lang="en-US" altLang="ko-KR" sz="1200" dirty="0" smtClean="0"/>
              <a:t>dataset</a:t>
            </a:r>
            <a:r>
              <a:rPr lang="ko-KR" altLang="en-US" sz="1200" dirty="0" smtClean="0"/>
              <a:t> 폴더 준비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96952"/>
            <a:ext cx="5635923" cy="28147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(7)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3528" y="836712"/>
            <a:ext cx="554461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 </a:t>
            </a:r>
            <a:r>
              <a:rPr lang="en-US" altLang="ko-KR" sz="1200" dirty="0" smtClean="0"/>
              <a:t>+ </a:t>
            </a:r>
            <a:r>
              <a:rPr lang="ko-KR" altLang="en-US" sz="1200" dirty="0"/>
              <a:t>식물 인식 인공지능 프로그램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촬영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 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94120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22" y="3501008"/>
            <a:ext cx="4202948" cy="2364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3068959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제작 과정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86" y="2348880"/>
            <a:ext cx="684267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6" y="1525440"/>
            <a:ext cx="553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(8) </a:t>
            </a:r>
            <a:r>
              <a:rPr lang="ko-KR" altLang="en-US" sz="1400" dirty="0"/>
              <a:t>데이터 처리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라벨링</a:t>
            </a:r>
            <a:r>
              <a:rPr lang="en-US" altLang="ko-KR" sz="1400" dirty="0"/>
              <a:t>(Labeling) → xml → csv →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 file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525439"/>
            <a:ext cx="30243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(9)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endParaRPr lang="ko-KR" altLang="en-US" sz="1200" dirty="0"/>
          </a:p>
        </p:txBody>
      </p:sp>
      <p:pic>
        <p:nvPicPr>
          <p:cNvPr id="4" name="[SHANA]공유프로젝트gcp학습과정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969" y="2504838"/>
            <a:ext cx="6336704" cy="33278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2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973" y="2173631"/>
            <a:ext cx="6264696" cy="35238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(10)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4510187"/>
            <a:ext cx="308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</a:t>
            </a:r>
            <a:r>
              <a:rPr lang="ko-KR" altLang="en-US" sz="1000" dirty="0" smtClean="0"/>
              <a:t>두 </a:t>
            </a:r>
            <a:r>
              <a:rPr lang="ko-KR" altLang="en-US" sz="1000" dirty="0"/>
              <a:t>개의 입력에 대해 독립적으로 두 개의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신경망을 </a:t>
            </a:r>
            <a:r>
              <a:rPr lang="ko-KR" altLang="en-US" sz="1000" dirty="0"/>
              <a:t>실행한 뒤 비교하는 </a:t>
            </a:r>
            <a:r>
              <a:rPr lang="ko-KR" altLang="en-US" sz="1000" dirty="0" smtClean="0"/>
              <a:t>아이디어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9145"/>
            <a:ext cx="3155790" cy="17341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0343" y="1946100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1.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샴</a:t>
            </a:r>
            <a:r>
              <a:rPr lang="ko-KR" altLang="en-US" sz="1200" dirty="0" smtClean="0"/>
              <a:t> 네트워크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23318" y="1946100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/>
                <a:cs typeface="Arial"/>
              </a:rPr>
              <a:t>2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삼중항</a:t>
            </a:r>
            <a:r>
              <a:rPr lang="ko-KR" altLang="en-US" sz="1200" dirty="0" smtClean="0"/>
              <a:t> 손실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42" y="2331736"/>
            <a:ext cx="1786529" cy="93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50" y="2309145"/>
            <a:ext cx="1786529" cy="94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0518" y="3214028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같은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2726" y="3270491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다</a:t>
            </a:r>
            <a:r>
              <a:rPr lang="ko-KR" altLang="en-US" sz="1000" dirty="0"/>
              <a:t>른</a:t>
            </a:r>
            <a:r>
              <a:rPr lang="ko-KR" altLang="en-US" sz="1000" dirty="0" smtClean="0"/>
              <a:t>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9" name="아래쪽 화살표 8"/>
          <p:cNvSpPr/>
          <p:nvPr/>
        </p:nvSpPr>
        <p:spPr>
          <a:xfrm>
            <a:off x="5675547" y="3557564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47755" y="3614027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80578" y="388300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70C0"/>
                </a:solidFill>
              </a:rPr>
              <a:t>A, P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786" y="395016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A, N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39342" y="4510187"/>
            <a:ext cx="36587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같은 사람간의 손실은 최소</a:t>
            </a:r>
            <a:r>
              <a:rPr lang="en-US" altLang="ko-KR" sz="1000" dirty="0" smtClean="0">
                <a:latin typeface="Arial"/>
                <a:cs typeface="Arial"/>
              </a:rPr>
              <a:t>, </a:t>
            </a:r>
            <a:r>
              <a:rPr lang="ko-KR" altLang="en-US" sz="1000" dirty="0" smtClean="0">
                <a:latin typeface="Arial"/>
                <a:cs typeface="Arial"/>
              </a:rPr>
              <a:t>다른 사람간의 손실은 최대가   </a:t>
            </a:r>
            <a:endParaRPr lang="en-US" altLang="ko-KR" sz="10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/>
                <a:cs typeface="Arial"/>
              </a:rPr>
              <a:t> </a:t>
            </a:r>
            <a:r>
              <a:rPr lang="en-US" altLang="ko-KR" sz="1000" dirty="0" smtClean="0">
                <a:latin typeface="Arial"/>
                <a:cs typeface="Arial"/>
              </a:rPr>
              <a:t>  </a:t>
            </a:r>
            <a:r>
              <a:rPr lang="ko-KR" altLang="en-US" sz="1000" dirty="0" smtClean="0">
                <a:latin typeface="Arial"/>
                <a:cs typeface="Arial"/>
              </a:rPr>
              <a:t>되도록 학습을 진행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347684" y="1073232"/>
            <a:ext cx="544198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: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r>
              <a:rPr lang="en-US" altLang="ko-KR" sz="1400" dirty="0"/>
              <a:t>Siamese Network</a:t>
            </a:r>
            <a:r>
              <a:rPr lang="ko-KR" altLang="en-US" sz="1400" dirty="0"/>
              <a:t>와 </a:t>
            </a:r>
            <a:r>
              <a:rPr lang="en-US" altLang="ko-KR" sz="1400" dirty="0"/>
              <a:t>Triplet </a:t>
            </a:r>
            <a:r>
              <a:rPr lang="en-US" altLang="ko-KR" sz="1400" dirty="0" smtClean="0"/>
              <a:t>Loss </a:t>
            </a:r>
            <a:r>
              <a:rPr lang="ko-KR" altLang="en-US" sz="1400" dirty="0" smtClean="0"/>
              <a:t>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172969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844824"/>
            <a:ext cx="2749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1) </a:t>
            </a:r>
            <a:r>
              <a:rPr lang="ko-KR" altLang="en-US" sz="1200" dirty="0" smtClean="0">
                <a:latin typeface="Arial"/>
                <a:cs typeface="Arial"/>
              </a:rPr>
              <a:t>가정 </a:t>
            </a:r>
            <a:r>
              <a:rPr lang="en-US" altLang="ko-KR" sz="1200" dirty="0" smtClean="0">
                <a:latin typeface="Arial"/>
                <a:cs typeface="Arial"/>
              </a:rPr>
              <a:t>: 5</a:t>
            </a:r>
            <a:r>
              <a:rPr lang="ko-KR" altLang="en-US" sz="1200" dirty="0" smtClean="0">
                <a:latin typeface="Arial"/>
                <a:cs typeface="Arial"/>
              </a:rPr>
              <a:t>명의 직원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gongyu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goeun</a:t>
            </a: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dongwook</a:t>
            </a:r>
            <a:endParaRPr lang="en-US" altLang="ko-KR" sz="1200" b="1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taeri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seok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>
                <a:latin typeface="Arial"/>
                <a:cs typeface="Arial"/>
              </a:rPr>
              <a:t>목</a:t>
            </a:r>
            <a:r>
              <a:rPr lang="ko-KR" altLang="en-US" sz="1200" dirty="0" smtClean="0">
                <a:latin typeface="Arial"/>
                <a:cs typeface="Arial"/>
              </a:rPr>
              <a:t>표</a:t>
            </a:r>
            <a:r>
              <a:rPr lang="en-US" altLang="ko-KR" sz="1200" dirty="0" smtClean="0">
                <a:latin typeface="Arial"/>
                <a:cs typeface="Arial"/>
              </a:rPr>
              <a:t>: </a:t>
            </a:r>
            <a:r>
              <a:rPr lang="ko-KR" altLang="en-US" sz="1200" dirty="0" smtClean="0">
                <a:latin typeface="Arial"/>
                <a:cs typeface="Arial"/>
              </a:rPr>
              <a:t>화면 속 사람의 얼굴을 보고</a:t>
            </a:r>
            <a:r>
              <a:rPr lang="en-US" altLang="ko-KR" sz="1200" dirty="0" smtClean="0">
                <a:latin typeface="Arial"/>
                <a:cs typeface="Arial"/>
              </a:rPr>
              <a:t>,</a:t>
            </a:r>
            <a:r>
              <a:rPr lang="ko-KR" altLang="en-US" sz="1200" dirty="0" smtClean="0">
                <a:latin typeface="Arial"/>
                <a:cs typeface="Arial"/>
              </a:rPr>
              <a:t>   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</a:t>
            </a:r>
            <a:r>
              <a:rPr lang="ko-KR" altLang="en-US" sz="1200" dirty="0" smtClean="0">
                <a:latin typeface="Arial"/>
                <a:cs typeface="Arial"/>
              </a:rPr>
              <a:t>직원만 을 인식해서 시스템에서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ko-KR" altLang="en-US" sz="1200" dirty="0" smtClean="0">
                <a:latin typeface="Arial"/>
                <a:cs typeface="Arial"/>
              </a:rPr>
              <a:t>출입 승인 메시지를 출력 해준다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        </a:t>
            </a:r>
          </a:p>
        </p:txBody>
      </p:sp>
      <p:pic>
        <p:nvPicPr>
          <p:cNvPr id="6" name="Face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1880" y="1844824"/>
            <a:ext cx="5256584" cy="24955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244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 </a:t>
            </a:r>
            <a:r>
              <a:rPr lang="ko-KR" altLang="en-US" sz="1400" dirty="0" smtClean="0"/>
              <a:t>사례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66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 – ‘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으로부터 이미지 얻기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동영상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이미지의 불연속적인 흐름</a:t>
            </a:r>
            <a:r>
              <a:rPr lang="en-US" altLang="ko-KR" sz="1400" dirty="0" smtClean="0"/>
              <a:t>,  30fps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초에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장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명령어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ffmpeg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err="1"/>
              <a:t>ss</a:t>
            </a:r>
            <a:r>
              <a:rPr lang="en-US" altLang="ko-KR" sz="1200" dirty="0"/>
              <a:t> [</a:t>
            </a:r>
            <a:r>
              <a:rPr lang="ko-KR" altLang="en-US" sz="1200" dirty="0"/>
              <a:t>시작시간</a:t>
            </a:r>
            <a:r>
              <a:rPr lang="en-US" altLang="ko-KR" sz="1200" dirty="0"/>
              <a:t>] -t [</a:t>
            </a:r>
            <a:r>
              <a:rPr lang="ko-KR" altLang="en-US" sz="1200" dirty="0"/>
              <a:t>길이</a:t>
            </a:r>
            <a:r>
              <a:rPr lang="en-US" altLang="ko-KR" sz="1200" dirty="0"/>
              <a:t>]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[</a:t>
            </a:r>
            <a:r>
              <a:rPr lang="ko-KR" altLang="en-US" sz="1200" dirty="0"/>
              <a:t>동영상이름</a:t>
            </a:r>
            <a:r>
              <a:rPr lang="en-US" altLang="ko-KR" sz="1200" dirty="0"/>
              <a:t>] -r [</a:t>
            </a:r>
            <a:r>
              <a:rPr lang="ko-KR" altLang="en-US" sz="1200" dirty="0" err="1"/>
              <a:t>프레임레이트</a:t>
            </a:r>
            <a:r>
              <a:rPr lang="en-US" altLang="ko-KR" sz="1200" dirty="0"/>
              <a:t>] -s [</a:t>
            </a:r>
            <a:r>
              <a:rPr lang="ko-KR" altLang="en-US" sz="1200" dirty="0"/>
              <a:t>출력해상도</a:t>
            </a:r>
            <a:r>
              <a:rPr lang="en-US" altLang="ko-KR" sz="1200" dirty="0"/>
              <a:t>] </a:t>
            </a:r>
            <a:r>
              <a:rPr lang="en-US" altLang="ko-KR" sz="1200" dirty="0" smtClean="0"/>
              <a:t>[</a:t>
            </a:r>
            <a:r>
              <a:rPr lang="ko-KR" altLang="en-US" sz="1200" dirty="0"/>
              <a:t>이미지이름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   예</a:t>
            </a:r>
            <a:r>
              <a:rPr lang="en-US" altLang="ko-KR" sz="1200" dirty="0" smtClean="0"/>
              <a:t>) </a:t>
            </a:r>
            <a:r>
              <a:rPr lang="en-US" altLang="ko-KR" sz="1200" dirty="0" err="1"/>
              <a:t>ffmpeg</a:t>
            </a:r>
            <a:r>
              <a:rPr lang="en-US" altLang="ko-KR" sz="1200" dirty="0"/>
              <a:t>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/home/project/fire/fire6.mp4 -r 1 -s 480*270 /</a:t>
            </a:r>
            <a:r>
              <a:rPr lang="en-US" altLang="ko-KR" sz="1200" dirty="0" smtClean="0"/>
              <a:t>home/project/fire/</a:t>
            </a:r>
            <a:r>
              <a:rPr lang="en-US" altLang="ko-KR" sz="1200" dirty="0" err="1" smtClean="0"/>
              <a:t>fire_tmp</a:t>
            </a:r>
            <a:r>
              <a:rPr lang="en-US" altLang="ko-KR" sz="1200" dirty="0" smtClean="0"/>
              <a:t>/f%d.jpg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en-US" altLang="ko-KR" sz="1400" dirty="0" err="1" smtClean="0"/>
              <a:t>Ffmpeg</a:t>
            </a:r>
            <a:r>
              <a:rPr lang="ko-KR" altLang="en-US" sz="1400" dirty="0" smtClean="0"/>
              <a:t>을 활용한 이미지 추출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50747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파일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만들어서 이미지 추출 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71600" y="4005064"/>
            <a:ext cx="418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smtClean="0"/>
              <a:t>외부입력 설정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interval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(input("frame interval : "))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259632" y="4736585"/>
            <a:ext cx="7660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vidcap</a:t>
            </a:r>
            <a:r>
              <a:rPr lang="en-US" altLang="ko-KR" sz="1200" dirty="0"/>
              <a:t> = cv2.VideoCapture('/</a:t>
            </a:r>
            <a:r>
              <a:rPr lang="en-US" altLang="ko-KR" sz="1200" dirty="0" smtClean="0"/>
              <a:t>home/project/test.mp4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while </a:t>
            </a:r>
            <a:r>
              <a:rPr lang="en-US" altLang="ko-KR" sz="1200" dirty="0"/>
              <a:t>True:  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retval</a:t>
            </a:r>
            <a:r>
              <a:rPr lang="en-US" altLang="ko-KR" sz="1200" dirty="0"/>
              <a:t>, frame = </a:t>
            </a:r>
            <a:r>
              <a:rPr lang="en-US" altLang="ko-KR" sz="1200" dirty="0" err="1"/>
              <a:t>vidcap.read</a:t>
            </a:r>
            <a:r>
              <a:rPr lang="en-US" altLang="ko-KR" sz="1200" dirty="0"/>
              <a:t>()  #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캡처</a:t>
            </a:r>
            <a:r>
              <a:rPr lang="ko-KR" altLang="en-US" sz="1200" dirty="0"/>
              <a:t>    </a:t>
            </a:r>
            <a:endParaRPr lang="en-US" altLang="ko-KR" sz="1200" dirty="0" smtClean="0"/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not </a:t>
            </a:r>
            <a:r>
              <a:rPr lang="en-US" altLang="ko-KR" sz="1200" dirty="0" err="1"/>
              <a:t>retval</a:t>
            </a:r>
            <a:r>
              <a:rPr lang="en-US" altLang="ko-KR" sz="1200" dirty="0"/>
              <a:t>:    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break    </a:t>
            </a:r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vidcap.get</a:t>
            </a:r>
            <a:r>
              <a:rPr lang="en-US" altLang="ko-KR" sz="1200" dirty="0"/>
              <a:t>(1)) % interval == </a:t>
            </a:r>
            <a:r>
              <a:rPr lang="en-US" altLang="ko-KR" sz="1200" dirty="0" smtClean="0"/>
              <a:t>0: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cv2.imwrite</a:t>
            </a:r>
            <a:r>
              <a:rPr lang="en-US" altLang="ko-KR" sz="1200" dirty="0"/>
              <a:t>("./images/%s.jpg" % </a:t>
            </a:r>
            <a:r>
              <a:rPr lang="en-US" altLang="ko-KR" sz="1200" dirty="0" err="1"/>
              <a:t>datetime.datetime.now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strftime</a:t>
            </a:r>
            <a:r>
              <a:rPr lang="en-US" altLang="ko-KR" sz="1200" dirty="0"/>
              <a:t>('%Y-%m-%d-%H:%M:%S'), frame)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971600" y="4396329"/>
            <a:ext cx="5472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설정한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외부 입력 값으로 원하는 속도로 이미지를 저장  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80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이미지 자동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 및 자동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980728"/>
            <a:ext cx="6480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/>
                <a:ea typeface="맑은 고딕"/>
              </a:rPr>
              <a:t>▶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아이디어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en-US" altLang="ko-KR" sz="1200" dirty="0" smtClean="0"/>
              <a:t>① </a:t>
            </a:r>
            <a:r>
              <a:rPr lang="ko-KR" altLang="en-US" sz="1200" dirty="0" smtClean="0"/>
              <a:t>성능 좋은 모델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가중치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이미지에서 정교하게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검출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②</a:t>
            </a:r>
            <a:r>
              <a:rPr lang="ko-KR" altLang="en-US" sz="1200" dirty="0" smtClean="0"/>
              <a:t> 원하는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만 자동으로 추출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③ </a:t>
            </a:r>
            <a:r>
              <a:rPr lang="ko-KR" altLang="en-US" sz="1200" dirty="0" smtClean="0"/>
              <a:t>추출된 객체의 정보가 들어있는 </a:t>
            </a:r>
            <a:r>
              <a:rPr lang="en-US" altLang="ko-KR" sz="1200" dirty="0" smtClean="0"/>
              <a:t>xml </a:t>
            </a:r>
            <a:r>
              <a:rPr lang="ko-KR" altLang="en-US" sz="1200" dirty="0" smtClean="0"/>
              <a:t>파일을 자동으로 생성  </a:t>
            </a:r>
            <a:endParaRPr lang="ko-KR" altLang="en-US" sz="1200" dirty="0"/>
          </a:p>
        </p:txBody>
      </p:sp>
      <p:pic>
        <p:nvPicPr>
          <p:cNvPr id="7" name="전처리_미완성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205" y="2492895"/>
            <a:ext cx="6660232" cy="37463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24744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</a:t>
            </a:r>
            <a:r>
              <a:rPr lang="ko-KR" altLang="en-US" sz="1200" dirty="0" smtClean="0"/>
              <a:t>작곡이나 디자인 같은 문화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생성하는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각종 배경 음악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매장용 음악</a:t>
            </a:r>
            <a:r>
              <a:rPr lang="en-US" altLang="ko-KR" sz="1200" dirty="0" smtClean="0"/>
              <a:t>, CCM </a:t>
            </a:r>
            <a:r>
              <a:rPr lang="ko-KR" altLang="en-US" sz="1200" dirty="0" smtClean="0"/>
              <a:t>음악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가방이나</a:t>
            </a:r>
            <a:r>
              <a:rPr lang="ko-KR" altLang="en-US" sz="1200" dirty="0" smtClean="0"/>
              <a:t> 티셔츠에 들어갈 한국형 디자인 등 생성 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3140968"/>
            <a:ext cx="835292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</a:t>
            </a:r>
            <a:r>
              <a:rPr lang="ko-KR" altLang="en-US" sz="1400" dirty="0" smtClean="0"/>
              <a:t>계기</a:t>
            </a:r>
            <a:r>
              <a:rPr lang="en-US" altLang="ko-KR" sz="1200" dirty="0" smtClean="0"/>
              <a:t>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유투버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로 대변되는 </a:t>
            </a:r>
            <a:r>
              <a:rPr lang="ko-KR" altLang="en-US" sz="1200" dirty="0" smtClean="0"/>
              <a:t>디지털 </a:t>
            </a:r>
            <a:r>
              <a:rPr lang="ko-KR" altLang="en-US" sz="1200" dirty="0" err="1" smtClean="0"/>
              <a:t>콘텐츠의</a:t>
            </a:r>
            <a:r>
              <a:rPr lang="ko-KR" altLang="en-US" sz="1200" dirty="0" smtClean="0"/>
              <a:t> 시대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강력한 지적재산권 보호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저작권 </a:t>
            </a:r>
            <a:r>
              <a:rPr lang="ko-KR" altLang="en-US" sz="1200" dirty="0"/>
              <a:t>보호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저작자가 </a:t>
            </a:r>
            <a:r>
              <a:rPr lang="ko-KR" altLang="en-US" sz="1200" dirty="0"/>
              <a:t>생존하는 동안과 사망한 후 </a:t>
            </a:r>
            <a:r>
              <a:rPr lang="en-US" altLang="ko-KR" sz="1200" dirty="0"/>
              <a:t>70</a:t>
            </a:r>
            <a:r>
              <a:rPr lang="ko-KR" altLang="en-US" sz="1200" dirty="0"/>
              <a:t>년간 </a:t>
            </a:r>
            <a:r>
              <a:rPr lang="ko-KR" altLang="en-US" sz="1200" dirty="0" smtClean="0"/>
              <a:t>존속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빠른 속도로 다양하게 생산함으로써 다양한 고객의 요구를 </a:t>
            </a:r>
            <a:r>
              <a:rPr lang="ko-KR" altLang="en-US" sz="1200" dirty="0" smtClean="0"/>
              <a:t>충족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고객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다양한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중에서 선택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대학원에서 인공지능 수업 프로젝트로 </a:t>
            </a:r>
            <a:r>
              <a:rPr lang="en-US" altLang="ko-KR" sz="1200" dirty="0" smtClean="0"/>
              <a:t>AI</a:t>
            </a:r>
            <a:r>
              <a:rPr lang="ko-KR" altLang="en-US" sz="1200" smtClean="0"/>
              <a:t> 기반 자동 작곡 프로젝트 </a:t>
            </a:r>
            <a:r>
              <a:rPr lang="ko-KR" altLang="en-US" sz="1200" dirty="0" smtClean="0"/>
              <a:t>진행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창업의 성공률을 높여줄 것으로 기대 </a:t>
            </a:r>
            <a:r>
              <a:rPr lang="en-US" altLang="ko-KR" sz="1200" dirty="0" smtClean="0"/>
              <a:t> 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945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24744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</a:t>
            </a:r>
            <a:r>
              <a:rPr lang="ko-KR" altLang="en-US" sz="1200" dirty="0" smtClean="0"/>
              <a:t>작곡이나 디자인 같은 문화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생성하는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각종 배경 음악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매장용 음악</a:t>
            </a:r>
            <a:r>
              <a:rPr lang="en-US" altLang="ko-KR" sz="1200" dirty="0" smtClean="0"/>
              <a:t>, CCM </a:t>
            </a:r>
            <a:r>
              <a:rPr lang="ko-KR" altLang="en-US" sz="1200" dirty="0" smtClean="0"/>
              <a:t>음악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가방이나</a:t>
            </a:r>
            <a:r>
              <a:rPr lang="ko-KR" altLang="en-US" sz="1200" dirty="0" smtClean="0"/>
              <a:t> 티셔츠에 들어갈 한국형 디자인 등 생성 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3140968"/>
            <a:ext cx="835292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</a:t>
            </a:r>
            <a:r>
              <a:rPr lang="ko-KR" altLang="en-US" sz="1400" dirty="0" smtClean="0"/>
              <a:t>계기</a:t>
            </a:r>
            <a:r>
              <a:rPr lang="en-US" altLang="ko-KR" sz="1200" dirty="0" smtClean="0"/>
              <a:t>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유투버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로 대변되는 </a:t>
            </a:r>
            <a:r>
              <a:rPr lang="ko-KR" altLang="en-US" sz="1200" dirty="0" smtClean="0"/>
              <a:t>디지털 </a:t>
            </a:r>
            <a:r>
              <a:rPr lang="ko-KR" altLang="en-US" sz="1200" dirty="0" err="1" smtClean="0"/>
              <a:t>콘텐츠의</a:t>
            </a:r>
            <a:r>
              <a:rPr lang="ko-KR" altLang="en-US" sz="1200" dirty="0" smtClean="0"/>
              <a:t> 시대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강력한 지적재산권 보호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저작권 </a:t>
            </a:r>
            <a:r>
              <a:rPr lang="ko-KR" altLang="en-US" sz="1200" dirty="0"/>
              <a:t>보호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저작자가 </a:t>
            </a:r>
            <a:r>
              <a:rPr lang="ko-KR" altLang="en-US" sz="1200" dirty="0"/>
              <a:t>생존하는 동안과 사망한 후 </a:t>
            </a:r>
            <a:r>
              <a:rPr lang="en-US" altLang="ko-KR" sz="1200" dirty="0"/>
              <a:t>70</a:t>
            </a:r>
            <a:r>
              <a:rPr lang="ko-KR" altLang="en-US" sz="1200" dirty="0"/>
              <a:t>년간 </a:t>
            </a:r>
            <a:r>
              <a:rPr lang="ko-KR" altLang="en-US" sz="1200" dirty="0" smtClean="0"/>
              <a:t>존속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빠른 속도로 다양하게 생산함으로써 다양한 고객의 요구를 </a:t>
            </a:r>
            <a:r>
              <a:rPr lang="ko-KR" altLang="en-US" sz="1200" dirty="0" smtClean="0"/>
              <a:t>충족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고객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다양한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중에서 선택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창업의 성공률을 높여줄 것으로 기대 </a:t>
            </a:r>
            <a:r>
              <a:rPr lang="en-US" altLang="ko-KR" sz="1200" dirty="0" smtClean="0"/>
              <a:t> 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627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131780"/>
            <a:ext cx="2201072" cy="22010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54868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0476" y="1979652"/>
            <a:ext cx="278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I ‘m a cook.</a:t>
            </a:r>
            <a:endParaRPr lang="ko-KR" altLang="en-US" sz="3600" dirty="0"/>
          </a:p>
        </p:txBody>
      </p:sp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448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/>
                <a:ea typeface="맑은 고딕"/>
                <a:cs typeface="Arial"/>
              </a:rPr>
              <a:t>▶</a:t>
            </a:r>
            <a:r>
              <a:rPr lang="ko-KR" altLang="en-US" sz="1400" dirty="0" smtClean="0"/>
              <a:t> 하드웨어 </a:t>
            </a:r>
            <a:r>
              <a:rPr lang="en-US" altLang="ko-KR" sz="1400" dirty="0" smtClean="0"/>
              <a:t>MVP </a:t>
            </a:r>
            <a:r>
              <a:rPr lang="ko-KR" altLang="en-US" sz="1400" dirty="0" smtClean="0"/>
              <a:t>구현 영</a:t>
            </a:r>
            <a:r>
              <a:rPr lang="ko-KR" altLang="en-US" sz="1400" dirty="0"/>
              <a:t>상</a:t>
            </a:r>
          </a:p>
        </p:txBody>
      </p:sp>
      <p:pic>
        <p:nvPicPr>
          <p:cNvPr id="6" name="[SHANA]스마트팜MV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9966" y="1916832"/>
            <a:ext cx="6400710" cy="3600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11341" y="3804314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</a:t>
            </a:r>
            <a:r>
              <a:rPr lang="ko-KR" altLang="en-US" sz="1400" dirty="0"/>
              <a:t>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5616" y="4149080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세상은 </a:t>
            </a:r>
            <a:r>
              <a:rPr lang="ko-KR" altLang="en-US" sz="1200" dirty="0"/>
              <a:t>넓고 프로그램은 </a:t>
            </a:r>
            <a:r>
              <a:rPr lang="ko-KR" altLang="en-US" sz="1200" dirty="0" smtClean="0"/>
              <a:t>많다</a:t>
            </a:r>
            <a:r>
              <a:rPr lang="en-US" altLang="ko-KR" sz="1200" dirty="0" smtClean="0"/>
              <a:t>.  → “</a:t>
            </a:r>
            <a:r>
              <a:rPr lang="ko-KR" altLang="en-US" sz="1200" dirty="0" smtClean="0"/>
              <a:t>검색은 필수다</a:t>
            </a:r>
            <a:r>
              <a:rPr lang="en-US" altLang="ko-KR" sz="1200" dirty="0" smtClean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44" y="1628800"/>
            <a:ext cx="354855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4239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53814"/>
            <a:ext cx="3629552" cy="1873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607706"/>
            <a:ext cx="3816424" cy="1565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5288</TotalTime>
  <Words>3788</Words>
  <Application>Microsoft Office PowerPoint</Application>
  <PresentationFormat>화면 슬라이드 쇼(4:3)</PresentationFormat>
  <Paragraphs>538</Paragraphs>
  <Slides>69</Slides>
  <Notes>14</Notes>
  <HiddenSlides>0</HiddenSlides>
  <MMClips>14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297</cp:revision>
  <dcterms:created xsi:type="dcterms:W3CDTF">2019-09-19T00:38:59Z</dcterms:created>
  <dcterms:modified xsi:type="dcterms:W3CDTF">2019-11-14T02:07:08Z</dcterms:modified>
</cp:coreProperties>
</file>